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00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497712"/>
          </a:xfrm>
        </p:spPr>
        <p:txBody>
          <a:bodyPr>
            <a:normAutofit/>
          </a:bodyPr>
          <a:lstStyle/>
          <a:p>
            <a:r>
              <a:rPr lang="uk-UA" dirty="0"/>
              <a:t>Освіта на поч. </a:t>
            </a:r>
            <a:r>
              <a:rPr lang="uk-UA" dirty="0" smtClean="0"/>
              <a:t>ХХ </a:t>
            </a:r>
            <a:r>
              <a:rPr lang="uk-UA" sz="2800" dirty="0" smtClean="0"/>
              <a:t>ст.</a:t>
            </a:r>
            <a:endParaRPr lang="uk-UA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296144"/>
          </a:xfrm>
        </p:spPr>
        <p:txBody>
          <a:bodyPr/>
          <a:lstStyle/>
          <a:p>
            <a:r>
              <a:rPr lang="uk-UA" dirty="0" smtClean="0"/>
              <a:t>На тему</a:t>
            </a:r>
            <a:r>
              <a:rPr lang="uk-UA" dirty="0" smtClean="0"/>
              <a:t>: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32889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38400"/>
            <a:ext cx="2736304" cy="3438872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/>
              <a:t>На Закарпатті</a:t>
            </a:r>
          </a:p>
          <a:p>
            <a:r>
              <a:rPr lang="uk-UA" sz="2000" dirty="0" smtClean="0"/>
              <a:t>Шкільне навчання велось лише угорською мовою</a:t>
            </a: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31" y="1628800"/>
            <a:ext cx="4221088" cy="334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4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661248"/>
            <a:ext cx="6400800" cy="6858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446" y="1124744"/>
            <a:ext cx="7200800" cy="301806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1911р. У  Львівському університеті студенти - українці становили 21%, у Чернівецькому – 17.6%, у Львівському політехнічному інституті – лише 4.4%</a:t>
            </a:r>
            <a:endParaRPr lang="uk-UA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4547314" cy="246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9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КІНЕЦЬ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67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200800" cy="1224136"/>
          </a:xfrm>
        </p:spPr>
        <p:txBody>
          <a:bodyPr>
            <a:norm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</a:pPr>
            <a:r>
              <a:rPr lang="uk-UA" sz="2000" cap="none" spc="0" dirty="0">
                <a:solidFill>
                  <a:prstClr val="black"/>
                </a:solidFill>
                <a:ea typeface="+mn-ea"/>
                <a:cs typeface="+mn-cs"/>
              </a:rPr>
              <a:t>Російська й Австро-Угорська імперії гальмували розвиток освіти в Україні. Рівень освіти був незадовільним. 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04864"/>
            <a:ext cx="6400800" cy="3048001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98" y="2321699"/>
            <a:ext cx="4968552" cy="337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3816424" cy="3816424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Напередодні Першої світової війни на українських землях у складі Російської імперії на кожну тисячу осіб навчалося лише 67 учнів, не було </a:t>
            </a:r>
            <a:r>
              <a:rPr lang="uk-UA" sz="2000" dirty="0" err="1" smtClean="0"/>
              <a:t>обов</a:t>
            </a:r>
            <a:r>
              <a:rPr lang="en-US" sz="2000" dirty="0" smtClean="0"/>
              <a:t>`</a:t>
            </a:r>
            <a:r>
              <a:rPr lang="ru-RU" sz="2000" dirty="0" err="1" smtClean="0"/>
              <a:t>язкового</a:t>
            </a:r>
            <a:r>
              <a:rPr lang="ru-RU" sz="2000" dirty="0" smtClean="0"/>
              <a:t> початкового </a:t>
            </a:r>
            <a:r>
              <a:rPr lang="ru-RU" sz="2000" dirty="0" err="1" smtClean="0"/>
              <a:t>навчання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72" y="2564904"/>
            <a:ext cx="347706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7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3456384" cy="360040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 Україні діяло 26 тис. загальноосвітніх шкіл з 2.6 млн. учнів. Було лише 452 середні школи, в яких навчалося 140 тис. учнів, та 19 вишів, де налічувалось 26.7 тис. студентів.</a:t>
            </a:r>
            <a:endParaRPr lang="uk-UA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380534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2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3456384" cy="3816424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На території України не було жодного вищого навчального закладу з українською мовою викладання, а під владою царської Росії - жодної української школи на державному утриманні.</a:t>
            </a:r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386917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7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3024336" cy="3744416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Серед сільського населення лише 20% вміло читати й писати.</a:t>
            </a:r>
            <a:endParaRPr lang="uk-UA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85390"/>
            <a:ext cx="4079726" cy="298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3943"/>
            <a:ext cx="2600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7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76872"/>
            <a:ext cx="3744416" cy="360040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На західноукраїнських землях діяло лише 3 тис. початкових шкіл, 6 державних і 15 приватних гімназій.</a:t>
            </a:r>
            <a:endParaRPr lang="uk-UA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16222"/>
            <a:ext cx="3572616" cy="224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9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3456384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У Галичині:</a:t>
            </a:r>
          </a:p>
          <a:p>
            <a:r>
              <a:rPr lang="uk-UA" sz="2000" dirty="0" smtClean="0"/>
              <a:t>Понад 980 сіл (із 6240) не мали шкіл</a:t>
            </a:r>
          </a:p>
          <a:p>
            <a:r>
              <a:rPr lang="uk-UA" sz="2000" dirty="0" smtClean="0"/>
              <a:t>Серед шкіл у Галичині було 9, із них з українською мовою навчання лише 4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353723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49" y="3861048"/>
            <a:ext cx="2643119" cy="189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6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3096344" cy="381642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sz="2000" dirty="0">
                <a:solidFill>
                  <a:prstClr val="black"/>
                </a:solidFill>
              </a:rPr>
              <a:t>На </a:t>
            </a:r>
            <a:r>
              <a:rPr lang="uk-UA" sz="2000" dirty="0" smtClean="0">
                <a:solidFill>
                  <a:prstClr val="black"/>
                </a:solidFill>
              </a:rPr>
              <a:t>Буковині:</a:t>
            </a:r>
          </a:p>
          <a:p>
            <a:r>
              <a:rPr lang="uk-UA" sz="2000" dirty="0" smtClean="0">
                <a:solidFill>
                  <a:prstClr val="black"/>
                </a:solidFill>
              </a:rPr>
              <a:t>Основна маса населення була неписьменною.</a:t>
            </a:r>
            <a:endParaRPr lang="uk-UA" sz="2000" dirty="0">
              <a:solidFill>
                <a:prstClr val="black"/>
              </a:solidFill>
            </a:endParaRPr>
          </a:p>
          <a:p>
            <a:r>
              <a:rPr lang="uk-UA" sz="2000" dirty="0" smtClean="0"/>
              <a:t>Діяла лише 1 українська гімназія</a:t>
            </a:r>
            <a:endParaRPr lang="uk-UA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197360"/>
            <a:ext cx="3036565" cy="193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90872"/>
            <a:ext cx="3756645" cy="205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0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54</TotalTime>
  <Words>223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Освіта на поч. ХХ ст.</vt:lpstr>
      <vt:lpstr>Російська й Австро-Угорська імперії гальмували розвиток освіти в Україні. Рівень освіти був незадовільним.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КІНЕЦЬ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7</cp:revision>
  <dcterms:created xsi:type="dcterms:W3CDTF">2011-10-17T13:57:18Z</dcterms:created>
  <dcterms:modified xsi:type="dcterms:W3CDTF">2013-11-08T20:23:40Z</dcterms:modified>
</cp:coreProperties>
</file>